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9" r:id="rId4"/>
    <p:sldId id="268" r:id="rId5"/>
    <p:sldId id="257" r:id="rId6"/>
    <p:sldId id="258" r:id="rId7"/>
    <p:sldId id="259" r:id="rId8"/>
    <p:sldId id="262" r:id="rId9"/>
    <p:sldId id="260" r:id="rId10"/>
    <p:sldId id="270" r:id="rId11"/>
    <p:sldId id="265" r:id="rId12"/>
    <p:sldId id="263" r:id="rId13"/>
    <p:sldId id="266" r:id="rId14"/>
  </p:sldIdLst>
  <p:sldSz cx="9144000" cy="6858000" type="screen4x3"/>
  <p:notesSz cx="6858000" cy="9947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05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E2EF-A027-45F8-851B-2F8D9FC1AB90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A8657-4DE1-4283-A9A7-DBCAA1A269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181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A8657-4DE1-4283-A9A7-DBCAA1A26914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3A5F-B728-4C34-8AD9-6B4F000B2AB5}" type="datetimeFigureOut">
              <a:rPr lang="id-ID" smtClean="0"/>
              <a:pPr/>
              <a:t>02/06/2017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77A-9068-43D1-863A-E610225678F3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4414" y="714375"/>
            <a:ext cx="7486680" cy="1470025"/>
          </a:xfrm>
        </p:spPr>
        <p:txBody>
          <a:bodyPr>
            <a:normAutofit/>
          </a:bodyPr>
          <a:lstStyle/>
          <a:p>
            <a:pPr algn="ctr"/>
            <a:r>
              <a:rPr lang="id-ID" b="1" dirty="0"/>
              <a:t>P</a:t>
            </a:r>
            <a:r>
              <a:rPr lang="id-ID" dirty="0"/>
              <a:t>elayanan</a:t>
            </a:r>
            <a:r>
              <a:rPr lang="id-ID" b="1" dirty="0"/>
              <a:t> I</a:t>
            </a:r>
            <a:r>
              <a:rPr lang="id-ID" dirty="0"/>
              <a:t>nformasi</a:t>
            </a:r>
            <a:r>
              <a:rPr lang="id-ID" b="1" dirty="0"/>
              <a:t> </a:t>
            </a:r>
            <a:r>
              <a:rPr lang="id-ID" dirty="0"/>
              <a:t/>
            </a:r>
            <a:br>
              <a:rPr lang="id-ID" dirty="0"/>
            </a:br>
            <a:r>
              <a:rPr lang="id-ID" b="1" dirty="0"/>
              <a:t>PCB F</a:t>
            </a:r>
            <a:r>
              <a:rPr lang="id-ID" dirty="0"/>
              <a:t>ree </a:t>
            </a:r>
            <a:r>
              <a:rPr lang="id-ID" b="1" dirty="0"/>
              <a:t>I</a:t>
            </a:r>
            <a:r>
              <a:rPr lang="id-ID" dirty="0"/>
              <a:t>ndonesia </a:t>
            </a:r>
            <a:r>
              <a:rPr lang="id-ID" b="1" dirty="0"/>
              <a:t>B</a:t>
            </a:r>
            <a:r>
              <a:rPr lang="id-ID" dirty="0"/>
              <a:t>erbasis </a:t>
            </a:r>
            <a:r>
              <a:rPr lang="id-ID" b="1" dirty="0"/>
              <a:t>O</a:t>
            </a:r>
            <a:r>
              <a:rPr lang="id-ID" dirty="0"/>
              <a:t>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00166" y="5357826"/>
            <a:ext cx="7572375" cy="128585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800" dirty="0" err="1">
                <a:solidFill>
                  <a:schemeClr val="tx1"/>
                </a:solidFill>
              </a:rPr>
              <a:t>Direktorat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Pengelolaan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Berbahaya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Beracun</a:t>
            </a:r>
            <a:endParaRPr lang="id-ID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 err="1">
                <a:solidFill>
                  <a:schemeClr val="tx1"/>
                </a:solidFill>
              </a:rPr>
              <a:t>Kementerian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Lingkungan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Hidup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Kehutanan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id-ID" sz="28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800" dirty="0" err="1">
                <a:solidFill>
                  <a:schemeClr val="tx1"/>
                </a:solidFill>
              </a:rPr>
              <a:t>Republik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Indonesia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/>
          <a:srcRect l="5466" t="7840" b="14493"/>
          <a:stretch>
            <a:fillRect/>
          </a:stretch>
        </p:blipFill>
        <p:spPr bwMode="auto">
          <a:xfrm>
            <a:off x="2500298" y="2285992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8789" r="14638" b="6250"/>
          <a:stretch>
            <a:fillRect/>
          </a:stretch>
        </p:blipFill>
        <p:spPr bwMode="auto">
          <a:xfrm>
            <a:off x="214314" y="1357298"/>
            <a:ext cx="8786842" cy="49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</a:rPr>
              <a:t>Feed Back informasi Pengelolaan PCB Untuk Publik</a:t>
            </a:r>
            <a:endParaRPr lang="id-ID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71670" y="5072074"/>
            <a:ext cx="28575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3929058" y="4286256"/>
            <a:ext cx="28575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786446" y="3500438"/>
            <a:ext cx="28575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4720" t="7315" b="4201"/>
          <a:stretch>
            <a:fillRect/>
          </a:stretch>
        </p:blipFill>
        <p:spPr bwMode="auto">
          <a:xfrm>
            <a:off x="642910" y="928670"/>
            <a:ext cx="75724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t="14780" r="16351" b="4839"/>
          <a:stretch>
            <a:fillRect/>
          </a:stretch>
        </p:blipFill>
        <p:spPr bwMode="auto">
          <a:xfrm>
            <a:off x="785786" y="1785926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</a:rPr>
              <a:t>Media Sosial</a:t>
            </a:r>
            <a:endParaRPr lang="id-ID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Placeholder 4" descr="logo youtube png - Penelusuran Google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58" y="1071546"/>
            <a:ext cx="981212" cy="619211"/>
          </a:xfrm>
        </p:spPr>
      </p:pic>
      <p:pic>
        <p:nvPicPr>
          <p:cNvPr id="10" name="Picture Placeholder 4" descr="logo facebook png - Penelusuran Googl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86116" y="1071546"/>
            <a:ext cx="583536" cy="571504"/>
          </a:xfrm>
          <a:prstGeom prst="rect">
            <a:avLst/>
          </a:prstGeom>
        </p:spPr>
      </p:pic>
      <p:pic>
        <p:nvPicPr>
          <p:cNvPr id="11" name="Picture Placeholder 4" descr="logo twitter png - Penelusuran Googl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72066" y="1000108"/>
            <a:ext cx="726152" cy="7635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604" y="2000240"/>
            <a:ext cx="564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600" dirty="0" smtClean="0"/>
              <a:t>Terima Kasih</a:t>
            </a:r>
            <a:endParaRPr lang="id-ID" sz="9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Placeholder 4" descr="PENGHAPUSAN HCBD dan DECA.docx - Microsoft Wor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642918"/>
            <a:ext cx="8749302" cy="52451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5752" y="3071810"/>
            <a:ext cx="1500166" cy="3571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57620" y="3714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600" dirty="0"/>
              <a:t>Indonesia adalah salah satu negara pihak (</a:t>
            </a:r>
            <a:r>
              <a:rPr lang="id-ID" sz="1600" i="1" dirty="0"/>
              <a:t>party</a:t>
            </a:r>
            <a:r>
              <a:rPr lang="id-ID" sz="1600" dirty="0"/>
              <a:t>) Konvensi Stockholm yang telah diratifikasi menjadi </a:t>
            </a:r>
            <a:r>
              <a:rPr lang="id-ID" sz="1600" dirty="0" smtClean="0"/>
              <a:t>UU N</a:t>
            </a:r>
            <a:r>
              <a:rPr lang="en-US" sz="1600" dirty="0" smtClean="0"/>
              <a:t>o</a:t>
            </a:r>
            <a:r>
              <a:rPr lang="id-ID" sz="1600" dirty="0" smtClean="0"/>
              <a:t>. </a:t>
            </a:r>
            <a:r>
              <a:rPr lang="en-US" sz="1600" dirty="0" smtClean="0"/>
              <a:t>19 </a:t>
            </a:r>
            <a:r>
              <a:rPr lang="en-US" sz="1600" dirty="0" err="1" smtClean="0"/>
              <a:t>tahun</a:t>
            </a:r>
            <a:r>
              <a:rPr lang="en-US" sz="1600" dirty="0" smtClean="0"/>
              <a:t> 2009 </a:t>
            </a:r>
            <a:r>
              <a:rPr lang="id-ID" sz="1600" dirty="0" smtClean="0"/>
              <a:t>t</a:t>
            </a:r>
            <a:r>
              <a:rPr lang="en-US" sz="1600" dirty="0" err="1" smtClean="0"/>
              <a:t>entang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Pencemar</a:t>
            </a:r>
            <a:r>
              <a:rPr lang="en-US" sz="1600" dirty="0" smtClean="0"/>
              <a:t> </a:t>
            </a:r>
            <a:r>
              <a:rPr lang="en-US" sz="1600" dirty="0" err="1" smtClean="0"/>
              <a:t>Organik</a:t>
            </a:r>
            <a:r>
              <a:rPr lang="en-US" sz="1600" dirty="0" smtClean="0"/>
              <a:t> </a:t>
            </a:r>
            <a:r>
              <a:rPr lang="id-ID" sz="1600" dirty="0" smtClean="0"/>
              <a:t>y</a:t>
            </a:r>
            <a:r>
              <a:rPr lang="en-US" sz="1600" dirty="0" err="1" smtClean="0"/>
              <a:t>ang</a:t>
            </a:r>
            <a:r>
              <a:rPr lang="en-US" sz="1600" dirty="0" smtClean="0"/>
              <a:t> </a:t>
            </a:r>
            <a:r>
              <a:rPr lang="en-US" sz="1600" dirty="0" err="1" smtClean="0"/>
              <a:t>Persisten</a:t>
            </a:r>
            <a:r>
              <a:rPr lang="id-ID" sz="1600" dirty="0" smtClean="0"/>
              <a:t>.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3857620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600" dirty="0"/>
              <a:t>PCBs resmi telah dilarang, diimpor dan atau digunakan sejak tahun 2001 sesuai dengan Peraturan Pemerintah Republik Indonesia Nomor 74 Tahun 2001 tentang Pengelolaan Bahan Berbahaya dan Beracun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67007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id-ID" sz="2000" dirty="0">
                <a:solidFill>
                  <a:srgbClr val="4D4D4D"/>
                </a:solidFill>
                <a:latin typeface="+mj-lt"/>
              </a:rPr>
              <a:t>PCB merupakan salah satu dari 12 senyawa POPs yang paling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awal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diatur pada Konvensi Stockholm pada lampiran A sebagai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bahan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POPs yang harus dihapuskan.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Pada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tahun 1979 Kongres Amerika Serikat melarang produksi dan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penggunaan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PCB karena ditemukan bukti-bukti ilmiah bahwa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Senyawa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ini memicu perkembangan kanker pada manuasia dan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hewan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Pada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beberapa jurnal </a:t>
            </a:r>
            <a:r>
              <a:rPr lang="id-ID" sz="2000" i="1" dirty="0">
                <a:solidFill>
                  <a:srgbClr val="4D4D4D"/>
                </a:solidFill>
                <a:latin typeface="+mj-lt"/>
              </a:rPr>
              <a:t>peer-review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menjelaskan bahwa PCB dapat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menyebabkan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Lymphoma atau kanker darah yang bersifat fatal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t-IT" sz="2000" dirty="0" smtClean="0">
                <a:solidFill>
                  <a:srgbClr val="4D4D4D"/>
                </a:solidFill>
                <a:latin typeface="+mj-lt"/>
              </a:rPr>
              <a:t>Penggunaan </a:t>
            </a:r>
            <a:r>
              <a:rPr lang="it-IT" sz="2000" dirty="0">
                <a:solidFill>
                  <a:srgbClr val="4D4D4D"/>
                </a:solidFill>
                <a:latin typeface="+mj-lt"/>
              </a:rPr>
              <a:t>PCB di Indonesia telah dilarang melalui Peraturan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Pemerintah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No. 74 Tahun 2001 tentang Pengolahan Bahan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Berbahaya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dan Beracun.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Gugus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clorine pada PCB bersifat </a:t>
            </a:r>
            <a:r>
              <a:rPr lang="id-ID" sz="2000" i="1" dirty="0">
                <a:solidFill>
                  <a:srgbClr val="4D4D4D"/>
                </a:solidFill>
                <a:latin typeface="+mj-lt"/>
              </a:rPr>
              <a:t>lipophilic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, yaitu mudah terlarut</a:t>
            </a:r>
          </a:p>
          <a:p>
            <a:pPr algn="just"/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      dalam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lemak melalui penetrasi kulit, mulut dan pernafasan.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000" dirty="0" smtClean="0">
                <a:solidFill>
                  <a:srgbClr val="4D4D4D"/>
                </a:solidFill>
                <a:latin typeface="+mj-lt"/>
              </a:rPr>
              <a:t>PCB </a:t>
            </a:r>
            <a:r>
              <a:rPr lang="id-ID" sz="2000" dirty="0">
                <a:solidFill>
                  <a:srgbClr val="4D4D4D"/>
                </a:solidFill>
                <a:latin typeface="+mj-lt"/>
              </a:rPr>
              <a:t>juga dapat menyerang janin dan anak-anak</a:t>
            </a:r>
            <a:endParaRPr lang="id-ID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793666"/>
            <a:ext cx="8424434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</a:rPr>
              <a:t>arangan Penggunaan </a:t>
            </a:r>
            <a:r>
              <a:rPr lang="id-ID" sz="2400" b="1" dirty="0"/>
              <a:t>Polychlorinated </a:t>
            </a:r>
            <a:r>
              <a:rPr lang="id-ID" sz="2400" b="1" dirty="0" smtClean="0"/>
              <a:t>Biphenyl (</a:t>
            </a:r>
            <a:r>
              <a:rPr lang="id-ID" sz="2400" b="1" dirty="0" smtClean="0">
                <a:solidFill>
                  <a:schemeClr val="accent1">
                    <a:lumMod val="50000"/>
                  </a:schemeClr>
                </a:solidFill>
              </a:rPr>
              <a:t>PCB)</a:t>
            </a:r>
            <a:endParaRPr lang="id-ID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58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690063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sv-SE" sz="2600" dirty="0">
                <a:solidFill>
                  <a:srgbClr val="4D4D4D"/>
                </a:solidFill>
                <a:latin typeface="+mj-lt"/>
              </a:rPr>
              <a:t>PCB digunakan sebagai bahan aditif pembuatan</a:t>
            </a:r>
          </a:p>
          <a:p>
            <a:pPr marL="450850" indent="-450850"/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      cat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, larutan isolasi (</a:t>
            </a:r>
            <a:r>
              <a:rPr lang="id-ID" sz="2600" i="1" dirty="0">
                <a:solidFill>
                  <a:srgbClr val="4D4D4D"/>
                </a:solidFill>
                <a:latin typeface="+mj-lt"/>
              </a:rPr>
              <a:t>dielectrical insulator</a:t>
            </a: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),      pendingin 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(</a:t>
            </a:r>
            <a:r>
              <a:rPr lang="id-ID" sz="2600" i="1" dirty="0">
                <a:solidFill>
                  <a:srgbClr val="4D4D4D"/>
                </a:solidFill>
                <a:latin typeface="+mj-lt"/>
              </a:rPr>
              <a:t>heat exchange fluid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) pada travo dan</a:t>
            </a:r>
          </a:p>
          <a:p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      kapasitor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PCB 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digunakan sebagai larutan </a:t>
            </a: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isolasi, pendingin 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pada travo dan kapasitor </a:t>
            </a: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karena sifatnya 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yang sangat stabil pada suhu </a:t>
            </a: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yang tinggi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PCB 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disebut sebagai juga minyak </a:t>
            </a:r>
            <a:r>
              <a:rPr lang="id-ID" sz="2600" dirty="0" smtClean="0">
                <a:solidFill>
                  <a:srgbClr val="4D4D4D"/>
                </a:solidFill>
                <a:latin typeface="+mj-lt"/>
              </a:rPr>
              <a:t>trafo (transformer </a:t>
            </a:r>
            <a:r>
              <a:rPr lang="id-ID" sz="2600" dirty="0">
                <a:solidFill>
                  <a:srgbClr val="4D4D4D"/>
                </a:solidFill>
                <a:latin typeface="+mj-lt"/>
              </a:rPr>
              <a:t>oil).</a:t>
            </a:r>
            <a:endParaRPr lang="id-ID" sz="26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793666"/>
            <a:ext cx="8424434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000" b="1" dirty="0" smtClean="0">
                <a:solidFill>
                  <a:schemeClr val="accent1">
                    <a:lumMod val="50000"/>
                  </a:schemeClr>
                </a:solidFill>
              </a:rPr>
              <a:t>Penggunaan PCB</a:t>
            </a:r>
            <a:r>
              <a:rPr lang="id-ID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3000" b="1" dirty="0" smtClean="0">
                <a:solidFill>
                  <a:schemeClr val="accent1">
                    <a:lumMod val="50000"/>
                  </a:schemeClr>
                </a:solidFill>
              </a:rPr>
              <a:t>bagi Industri</a:t>
            </a:r>
            <a:endParaRPr lang="id-ID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662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62" y="793666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Apa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itu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4000" b="1" dirty="0">
                <a:solidFill>
                  <a:schemeClr val="accent1">
                    <a:lumMod val="50000"/>
                  </a:schemeClr>
                </a:solidFill>
              </a:rPr>
              <a:t>PCB Free Indonesia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id-ID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id-ID" sz="2400" b="1" dirty="0"/>
              <a:t> </a:t>
            </a:r>
            <a:r>
              <a:rPr lang="id-ID" sz="2400" b="1" dirty="0" smtClean="0"/>
              <a:t>      </a:t>
            </a:r>
            <a:r>
              <a:rPr lang="en-US" sz="2400" dirty="0" err="1" smtClean="0"/>
              <a:t>istem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id-ID" sz="2400" dirty="0"/>
              <a:t>PCBs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website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id-ID" sz="2400" dirty="0"/>
              <a:t>fokus tentang PCBs: </a:t>
            </a:r>
            <a:endParaRPr lang="id-ID" sz="2400" dirty="0" smtClean="0"/>
          </a:p>
          <a:p>
            <a:pPr marL="457200" indent="-457200" fontAlgn="base">
              <a:buFont typeface="+mj-lt"/>
              <a:buAutoNum type="alphaLcPeriod"/>
            </a:pPr>
            <a:r>
              <a:rPr lang="id-ID" sz="2400" dirty="0" err="1" smtClean="0"/>
              <a:t>M</a:t>
            </a:r>
            <a:r>
              <a:rPr lang="en-US" sz="2400" dirty="0" err="1" smtClean="0"/>
              <a:t>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definisi</a:t>
            </a:r>
            <a:r>
              <a:rPr lang="id-ID" sz="2400" dirty="0" smtClean="0"/>
              <a:t>;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457200" indent="-457200" fontAlgn="base">
              <a:buFont typeface="+mj-lt"/>
              <a:buAutoNum type="alphaLcPeriod"/>
            </a:pPr>
            <a:r>
              <a:rPr lang="en-US" sz="2400" dirty="0" err="1" smtClean="0"/>
              <a:t>Jumlah</a:t>
            </a:r>
            <a:r>
              <a:rPr lang="id-ID" sz="2400" dirty="0" smtClean="0"/>
              <a:t>;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457200" indent="-457200" fontAlgn="base">
              <a:buFont typeface="+mj-lt"/>
              <a:buAutoNum type="alphaLcPeriod"/>
            </a:pPr>
            <a:r>
              <a:rPr lang="id-ID" sz="2400" dirty="0" err="1"/>
              <a:t>J</a:t>
            </a:r>
            <a:r>
              <a:rPr lang="en-US" sz="2400" dirty="0" err="1" smtClean="0"/>
              <a:t>enis</a:t>
            </a:r>
            <a:r>
              <a:rPr lang="en-US" sz="2400" dirty="0"/>
              <a:t>, </a:t>
            </a:r>
            <a:r>
              <a:rPr lang="en-US" sz="2400" dirty="0" err="1"/>
              <a:t>sifat</a:t>
            </a:r>
            <a:r>
              <a:rPr lang="en-US" sz="2400" dirty="0"/>
              <a:t>/ </a:t>
            </a:r>
            <a:r>
              <a:rPr lang="en-US" sz="2400" dirty="0" err="1" smtClean="0"/>
              <a:t>karakteristik</a:t>
            </a:r>
            <a:r>
              <a:rPr lang="id-ID" sz="2400" dirty="0" smtClean="0"/>
              <a:t>;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457200" indent="-457200" fontAlgn="base">
              <a:buFont typeface="+mj-lt"/>
              <a:buAutoNum type="alphaLcPeriod"/>
            </a:pPr>
            <a:r>
              <a:rPr lang="id-ID" sz="2400" dirty="0" err="1"/>
              <a:t>D</a:t>
            </a:r>
            <a:r>
              <a:rPr lang="en-US" sz="2400" dirty="0" err="1" smtClean="0"/>
              <a:t>ampaknya</a:t>
            </a:r>
            <a:r>
              <a:rPr lang="en-US" sz="2400" dirty="0" smtClean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, </a:t>
            </a:r>
            <a:endParaRPr lang="id-ID" sz="2400" dirty="0" smtClean="0"/>
          </a:p>
          <a:p>
            <a:pPr marL="457200" indent="-457200" fontAlgn="base">
              <a:buFont typeface="+mj-lt"/>
              <a:buAutoNum type="alphaLcPeriod"/>
            </a:pPr>
            <a:r>
              <a:rPr lang="id-ID" sz="2400" dirty="0" err="1"/>
              <a:t>K</a:t>
            </a:r>
            <a:r>
              <a:rPr lang="en-US" sz="2400" dirty="0" err="1" smtClean="0"/>
              <a:t>onvensi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regulasi</a:t>
            </a:r>
            <a:r>
              <a:rPr lang="en-US" sz="2400" dirty="0"/>
              <a:t>/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teknis</a:t>
            </a:r>
            <a:r>
              <a:rPr lang="en-US" sz="2400" dirty="0"/>
              <a:t>,  </a:t>
            </a:r>
            <a:endParaRPr lang="id-ID" sz="2400" dirty="0" smtClean="0"/>
          </a:p>
          <a:p>
            <a:pPr marL="457200" indent="-457200" fontAlgn="base">
              <a:buFont typeface="+mj-lt"/>
              <a:buAutoNum type="alphaLcPeriod"/>
            </a:pPr>
            <a:r>
              <a:rPr lang="id-ID" sz="2400" dirty="0" err="1"/>
              <a:t>P</a:t>
            </a:r>
            <a:r>
              <a:rPr lang="en-US" sz="2400" dirty="0" err="1" smtClean="0"/>
              <a:t>aket</a:t>
            </a:r>
            <a:r>
              <a:rPr lang="en-US" sz="2400" dirty="0" smtClean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edukasi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</a:t>
            </a:r>
            <a:r>
              <a:rPr lang="id-ID" sz="2400" dirty="0"/>
              <a:t>pemangku kepentingan</a:t>
            </a:r>
            <a:r>
              <a:rPr lang="en-US" sz="2400" dirty="0"/>
              <a:t>, </a:t>
            </a:r>
            <a:r>
              <a:rPr lang="id-ID" sz="2400" dirty="0"/>
              <a:t>industri</a:t>
            </a:r>
            <a:r>
              <a:rPr lang="en-US" sz="2400" dirty="0"/>
              <a:t>/ </a:t>
            </a:r>
            <a:r>
              <a:rPr lang="en-US" sz="2400" dirty="0" err="1"/>
              <a:t>pelaku</a:t>
            </a:r>
            <a:r>
              <a:rPr lang="en-US" sz="2400" dirty="0"/>
              <a:t> </a:t>
            </a:r>
            <a:r>
              <a:rPr lang="en-US" sz="2400" dirty="0" err="1"/>
              <a:t>usah</a:t>
            </a:r>
            <a:r>
              <a:rPr lang="id-ID" sz="2400" dirty="0"/>
              <a:t>a, </a:t>
            </a:r>
            <a:r>
              <a:rPr lang="en-US" sz="2400" dirty="0" err="1"/>
              <a:t>masyar</a:t>
            </a:r>
            <a:r>
              <a:rPr lang="id-ID" sz="2400" dirty="0"/>
              <a:t>a</a:t>
            </a:r>
            <a:r>
              <a:rPr lang="en-US" sz="2400" dirty="0"/>
              <a:t>ka</a:t>
            </a:r>
            <a:r>
              <a:rPr lang="id-ID" sz="2400" dirty="0"/>
              <a:t>t, dan akademisi</a:t>
            </a:r>
            <a:r>
              <a:rPr lang="en-US" sz="2400" dirty="0"/>
              <a:t>.</a:t>
            </a:r>
            <a:endParaRPr lang="id-ID" sz="2400" dirty="0"/>
          </a:p>
          <a:p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500034" y="1648414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id-ID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Sasaran</a:t>
            </a:r>
            <a:endParaRPr lang="id-ID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b="1" dirty="0" err="1"/>
              <a:t>Tujuan</a:t>
            </a:r>
            <a:r>
              <a:rPr lang="en-US" sz="2400" dirty="0"/>
              <a:t>, </a:t>
            </a:r>
            <a:r>
              <a:rPr lang="en-US" sz="2400" dirty="0" err="1" smtClean="0"/>
              <a:t>menyampa</a:t>
            </a:r>
            <a:r>
              <a:rPr lang="id-ID" sz="2400" dirty="0" smtClean="0"/>
              <a:t>k</a:t>
            </a:r>
            <a:r>
              <a:rPr lang="en-US" sz="2400" dirty="0" smtClean="0"/>
              <a:t>an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edukasi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id-ID" sz="2400" dirty="0"/>
              <a:t>PCBs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pemerintah</a:t>
            </a:r>
            <a:r>
              <a:rPr lang="en-US" sz="2400" dirty="0"/>
              <a:t>/ </a:t>
            </a:r>
            <a:r>
              <a:rPr lang="id-ID" sz="2400" dirty="0"/>
              <a:t>pemangku kepentingan</a:t>
            </a:r>
            <a:r>
              <a:rPr lang="en-US" sz="2400" dirty="0"/>
              <a:t>,</a:t>
            </a:r>
            <a:r>
              <a:rPr lang="id-ID" sz="2400" dirty="0"/>
              <a:t> industri, akademisi,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id-ID" sz="2400" dirty="0"/>
              <a:t>semua pihak terkait</a:t>
            </a:r>
            <a:r>
              <a:rPr lang="en-US" sz="2400" dirty="0"/>
              <a:t>;</a:t>
            </a:r>
            <a:endParaRPr lang="id-ID" sz="2400" dirty="0"/>
          </a:p>
          <a:p>
            <a:pPr lvl="0"/>
            <a:r>
              <a:rPr lang="en-US" sz="2400" b="1" dirty="0" err="1"/>
              <a:t>Sasaran</a:t>
            </a:r>
            <a:r>
              <a:rPr lang="en-US" sz="2400" dirty="0"/>
              <a:t>, </a:t>
            </a:r>
            <a:r>
              <a:rPr lang="en-US" sz="2400" dirty="0" err="1"/>
              <a:t>terbentuknya</a:t>
            </a:r>
            <a:r>
              <a:rPr lang="en-US" sz="2400" dirty="0"/>
              <a:t> </a:t>
            </a:r>
            <a:r>
              <a:rPr lang="en-US" sz="2400" dirty="0" err="1"/>
              <a:t>situs</a:t>
            </a:r>
            <a:r>
              <a:rPr lang="en-US" sz="2400" dirty="0"/>
              <a:t>/ portal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id-ID" sz="2400" dirty="0"/>
              <a:t>PCBs</a:t>
            </a:r>
            <a:r>
              <a:rPr lang="en-US" sz="2400" dirty="0"/>
              <a:t> National Focal Point (</a:t>
            </a:r>
            <a:r>
              <a:rPr lang="id-ID" sz="2400" dirty="0"/>
              <a:t>sebagaimana m</a:t>
            </a:r>
            <a:r>
              <a:rPr lang="en-US" sz="2400" dirty="0" err="1"/>
              <a:t>andat</a:t>
            </a:r>
            <a:r>
              <a:rPr lang="en-US" sz="2400" dirty="0"/>
              <a:t> </a:t>
            </a:r>
            <a:r>
              <a:rPr lang="id-ID" sz="2400" dirty="0"/>
              <a:t>k</a:t>
            </a:r>
            <a:r>
              <a:rPr lang="en-US" sz="2400" dirty="0" err="1"/>
              <a:t>onvensi</a:t>
            </a:r>
            <a:r>
              <a:rPr lang="en-US" sz="2400" dirty="0"/>
              <a:t>) </a:t>
            </a:r>
            <a:r>
              <a:rPr lang="id-ID" sz="2400" dirty="0"/>
              <a:t>adalah 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 </a:t>
            </a:r>
            <a:r>
              <a:rPr lang="id-ID" sz="2400" dirty="0"/>
              <a:t>data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Indonesia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Indonesia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. </a:t>
            </a:r>
            <a:endParaRPr lang="id-ID" sz="2400" dirty="0"/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92868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Kemitraan</a:t>
            </a:r>
            <a:endParaRPr lang="id-ID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22860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B3 - KLHK </a:t>
            </a:r>
            <a:r>
              <a:rPr lang="en-US" dirty="0" err="1"/>
              <a:t>bermitra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 update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id-ID" dirty="0"/>
              <a:t>PCBs</a:t>
            </a:r>
            <a:r>
              <a:rPr lang="en-US" dirty="0"/>
              <a:t>:</a:t>
            </a:r>
            <a:endParaRPr lang="id-ID" dirty="0"/>
          </a:p>
          <a:p>
            <a:pPr lvl="0">
              <a:lnSpc>
                <a:spcPct val="120000"/>
              </a:lnSpc>
            </a:pPr>
            <a:r>
              <a:rPr lang="en-US" dirty="0"/>
              <a:t>The </a:t>
            </a:r>
            <a:r>
              <a:rPr lang="en-US" i="1" dirty="0"/>
              <a:t>United Nations Industrial Development Organization</a:t>
            </a:r>
            <a:r>
              <a:rPr lang="en-US" dirty="0"/>
              <a:t> (UNIDO</a:t>
            </a:r>
            <a:r>
              <a:rPr lang="id-ID" dirty="0"/>
              <a:t>)</a:t>
            </a:r>
            <a:r>
              <a:rPr lang="en-US" dirty="0"/>
              <a:t>;</a:t>
            </a:r>
            <a:endParaRPr lang="id-ID" dirty="0"/>
          </a:p>
          <a:p>
            <a:pPr lvl="0">
              <a:lnSpc>
                <a:spcPct val="120000"/>
              </a:lnSpc>
            </a:pPr>
            <a:r>
              <a:rPr lang="id-ID" dirty="0"/>
              <a:t>PT. Hatfield Indonesia.</a:t>
            </a:r>
          </a:p>
          <a:p>
            <a:pPr lvl="0">
              <a:lnSpc>
                <a:spcPct val="120000"/>
              </a:lnSpc>
            </a:pPr>
            <a:r>
              <a:rPr lang="id-ID" dirty="0"/>
              <a:t>Sektor terkait sebagaimana tabel berikut: </a:t>
            </a:r>
          </a:p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Placeholder 4" descr="Document1 - Microsoft Wor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06" y="3857628"/>
            <a:ext cx="9051044" cy="280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Placeholder 4" descr="PCB FREE INDONESI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714488"/>
            <a:ext cx="8815228" cy="421484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0066" y="1210412"/>
            <a:ext cx="7215206" cy="1218456"/>
          </a:xfrm>
        </p:spPr>
        <p:txBody>
          <a:bodyPr>
            <a:noAutofit/>
          </a:bodyPr>
          <a:lstStyle/>
          <a:p>
            <a:pPr algn="ctr"/>
            <a:r>
              <a:rPr lang="id-ID" sz="2800" b="1" i="1" dirty="0"/>
              <a:t>ht</a:t>
            </a:r>
            <a:r>
              <a:rPr lang="en-US" sz="2800" b="1" i="1" dirty="0"/>
              <a:t>tp://pcbfreeindonesia.</a:t>
            </a:r>
            <a:r>
              <a:rPr lang="id-ID" sz="2800" b="1" i="1" dirty="0"/>
              <a:t>menlhk.go.id</a:t>
            </a:r>
            <a:r>
              <a:rPr lang="id-ID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d-ID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  <a:t>Menu </a:t>
            </a:r>
            <a:r>
              <a:rPr lang="id-ID" sz="2800" b="1" dirty="0">
                <a:solidFill>
                  <a:schemeClr val="accent1">
                    <a:lumMod val="50000"/>
                  </a:schemeClr>
                </a:solidFill>
              </a:rPr>
              <a:t>Utama PCB Free 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  <a:t>Indonesia</a:t>
            </a:r>
            <a:br>
              <a:rPr lang="id-ID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2800" dirty="0"/>
              <a:t/>
            </a:r>
            <a:br>
              <a:rPr lang="id-ID" sz="2800" dirty="0"/>
            </a:br>
            <a:endParaRPr lang="id-ID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15091" t="21088" r="63551" b="67102"/>
          <a:stretch>
            <a:fillRect/>
          </a:stretch>
        </p:blipFill>
        <p:spPr bwMode="auto">
          <a:xfrm>
            <a:off x="6715108" y="0"/>
            <a:ext cx="2428892" cy="7857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Placeholder 4" descr="PCB FREE INDONESI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4" y="1928802"/>
            <a:ext cx="8964639" cy="428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8926" y="857232"/>
            <a:ext cx="3714776" cy="10156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Polutan Organik yang persisten (POPs)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Sejarah POPs di Indonesia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Apa itu PCBs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Bagaimana PCBs dapat masuk ke Lingkungan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Dampak PCBs bagi Kesehatan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6" y="2786058"/>
            <a:ext cx="224841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Peraturan Indonesia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Konvensi Stockholm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Dokumen Regulasi</a:t>
            </a:r>
            <a:endParaRPr lang="id-ID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3857628"/>
            <a:ext cx="3714776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Teknologi Dekontaminasi PCBs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Pengelolaan PCBs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Fasilitas Pengelolaan yang dizinkan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Panduan Pengelolaan PCBs</a:t>
            </a:r>
            <a:endParaRPr lang="id-ID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4857760"/>
            <a:ext cx="3714776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Bila terpapar PCBs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Kiat-kiat mengurangi paparan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Prosedur keselamatan kerja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Pedoman digital</a:t>
            </a:r>
            <a:endParaRPr lang="id-ID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38" y="5943844"/>
            <a:ext cx="2248417" cy="83099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Berita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Acara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Gallery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Dukungan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rot="10800000" flipV="1">
            <a:off x="1214414" y="1365064"/>
            <a:ext cx="1714512" cy="249256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rot="10800000" flipV="1">
            <a:off x="1571614" y="3109224"/>
            <a:ext cx="1643062" cy="1105592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1428728" y="4273127"/>
            <a:ext cx="1428760" cy="298878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1142976" y="4929211"/>
            <a:ext cx="1714512" cy="344049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rot="10800000">
            <a:off x="1142984" y="5372353"/>
            <a:ext cx="2000254" cy="986991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649</TotalTime>
  <Words>533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Pelayanan Informasi  PCB Free Indonesia Berbasis Online</vt:lpstr>
      <vt:lpstr>Slide 2</vt:lpstr>
      <vt:lpstr>Slide 3</vt:lpstr>
      <vt:lpstr>Slide 4</vt:lpstr>
      <vt:lpstr>Apa itu PCB Free Indonesia ?</vt:lpstr>
      <vt:lpstr>Tujuan dan Sasaran</vt:lpstr>
      <vt:lpstr>Kemitraan</vt:lpstr>
      <vt:lpstr>http://pcbfreeindonesia.menlhk.go.id Menu Utama PCB Free Indonesia  </vt:lpstr>
      <vt:lpstr>Slide 9</vt:lpstr>
      <vt:lpstr>Slide 10</vt:lpstr>
      <vt:lpstr>Slide 11</vt:lpstr>
      <vt:lpstr>Media Sosial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Informasi  PCB Free Indonesia Berbasis Online</dc:title>
  <dc:creator>Archipelago</dc:creator>
  <cp:lastModifiedBy>Archipelago</cp:lastModifiedBy>
  <cp:revision>31</cp:revision>
  <dcterms:created xsi:type="dcterms:W3CDTF">2017-05-31T05:21:05Z</dcterms:created>
  <dcterms:modified xsi:type="dcterms:W3CDTF">2017-06-02T07:21:30Z</dcterms:modified>
</cp:coreProperties>
</file>